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28" r:id="rId2"/>
    <p:sldId id="309" r:id="rId3"/>
    <p:sldId id="256" r:id="rId4"/>
    <p:sldId id="302" r:id="rId5"/>
    <p:sldId id="304" r:id="rId6"/>
    <p:sldId id="305" r:id="rId7"/>
    <p:sldId id="295" r:id="rId8"/>
    <p:sldId id="270" r:id="rId9"/>
    <p:sldId id="322" r:id="rId10"/>
    <p:sldId id="289" r:id="rId11"/>
    <p:sldId id="288" r:id="rId12"/>
    <p:sldId id="325" r:id="rId13"/>
    <p:sldId id="335" r:id="rId14"/>
    <p:sldId id="310" r:id="rId15"/>
    <p:sldId id="326" r:id="rId16"/>
    <p:sldId id="329" r:id="rId17"/>
    <p:sldId id="332" r:id="rId18"/>
    <p:sldId id="278" r:id="rId19"/>
    <p:sldId id="306" r:id="rId20"/>
    <p:sldId id="308" r:id="rId21"/>
    <p:sldId id="333" r:id="rId22"/>
    <p:sldId id="323" r:id="rId23"/>
    <p:sldId id="334" r:id="rId24"/>
    <p:sldId id="300" r:id="rId25"/>
    <p:sldId id="327" r:id="rId26"/>
    <p:sldId id="314" r:id="rId27"/>
    <p:sldId id="315" r:id="rId28"/>
    <p:sldId id="261" r:id="rId29"/>
    <p:sldId id="268" r:id="rId30"/>
    <p:sldId id="324" r:id="rId31"/>
    <p:sldId id="316" r:id="rId32"/>
    <p:sldId id="319" r:id="rId33"/>
    <p:sldId id="320" r:id="rId34"/>
    <p:sldId id="330" r:id="rId35"/>
    <p:sldId id="331" r:id="rId36"/>
    <p:sldId id="318" r:id="rId37"/>
    <p:sldId id="293" r:id="rId38"/>
    <p:sldId id="336" r:id="rId39"/>
    <p:sldId id="294" r:id="rId40"/>
    <p:sldId id="279" r:id="rId41"/>
    <p:sldId id="337" r:id="rId42"/>
    <p:sldId id="281" r:id="rId43"/>
    <p:sldId id="282" r:id="rId44"/>
    <p:sldId id="283" r:id="rId45"/>
    <p:sldId id="284" r:id="rId46"/>
    <p:sldId id="285" r:id="rId4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34587" autoAdjust="0"/>
    <p:restoredTop sz="94629" autoAdjust="0"/>
  </p:normalViewPr>
  <p:slideViewPr>
    <p:cSldViewPr>
      <p:cViewPr>
        <p:scale>
          <a:sx n="75" d="100"/>
          <a:sy n="75" d="100"/>
        </p:scale>
        <p:origin x="-2664" y="-86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6456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latin typeface="Calibri Light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Calibri Light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libri Light" pitchFamily="34" charset="0"/>
              </a:defRPr>
            </a:lvl1pPr>
          </a:lstStyle>
          <a:p>
            <a:fld id="{525055BA-3B66-4727-B160-4BC3AFF2A205}" type="datetimeFigureOut">
              <a:rPr lang="en-US" smtClean="0"/>
              <a:pPr/>
              <a:t>3/22/2017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alibri Light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 Light" pitchFamily="34" charset="0"/>
              </a:defRPr>
            </a:lvl1pPr>
          </a:lstStyle>
          <a:p>
            <a:fld id="{2BCCC537-DF91-437E-982B-67D2A1A61E9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2640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055BA-3B66-4727-B160-4BC3AFF2A205}" type="datetimeFigureOut">
              <a:rPr lang="en-US" smtClean="0"/>
              <a:t>3/22/2017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CC537-DF91-437E-982B-67D2A1A61E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64005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055BA-3B66-4727-B160-4BC3AFF2A205}" type="datetimeFigureOut">
              <a:rPr lang="en-US" smtClean="0"/>
              <a:t>3/22/2017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CC537-DF91-437E-982B-67D2A1A61E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0531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055BA-3B66-4727-B160-4BC3AFF2A205}" type="datetimeFigureOut">
              <a:rPr lang="en-US" smtClean="0"/>
              <a:t>3/22/2017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CC537-DF91-437E-982B-67D2A1A61E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3679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055BA-3B66-4727-B160-4BC3AFF2A205}" type="datetimeFigureOut">
              <a:rPr lang="en-US" smtClean="0"/>
              <a:t>3/22/2017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CC537-DF91-437E-982B-67D2A1A61E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5235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055BA-3B66-4727-B160-4BC3AFF2A205}" type="datetimeFigureOut">
              <a:rPr lang="en-US" smtClean="0"/>
              <a:t>3/22/2017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CC537-DF91-437E-982B-67D2A1A61E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8087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055BA-3B66-4727-B160-4BC3AFF2A205}" type="datetimeFigureOut">
              <a:rPr lang="en-US" smtClean="0"/>
              <a:t>3/22/2017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CC537-DF91-437E-982B-67D2A1A61E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0212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055BA-3B66-4727-B160-4BC3AFF2A205}" type="datetimeFigureOut">
              <a:rPr lang="en-US" smtClean="0"/>
              <a:t>3/22/2017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CC537-DF91-437E-982B-67D2A1A61E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8065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055BA-3B66-4727-B160-4BC3AFF2A205}" type="datetimeFigureOut">
              <a:rPr lang="en-US" smtClean="0"/>
              <a:t>3/22/2017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CC537-DF91-437E-982B-67D2A1A61E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5764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055BA-3B66-4727-B160-4BC3AFF2A205}" type="datetimeFigureOut">
              <a:rPr lang="en-US" smtClean="0"/>
              <a:t>3/22/2017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CC537-DF91-437E-982B-67D2A1A61E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8815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055BA-3B66-4727-B160-4BC3AFF2A205}" type="datetimeFigureOut">
              <a:rPr lang="en-US" smtClean="0"/>
              <a:t>3/22/2017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CC537-DF91-437E-982B-67D2A1A61E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3616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Calibri Light" pitchFamily="34" charset="0"/>
              </a:defRPr>
            </a:lvl1pPr>
          </a:lstStyle>
          <a:p>
            <a:fld id="{525055BA-3B66-4727-B160-4BC3AFF2A205}" type="datetimeFigureOut">
              <a:rPr lang="en-US" smtClean="0"/>
              <a:pPr/>
              <a:t>3/22/2017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Calibri Light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Calibri Light" pitchFamily="34" charset="0"/>
              </a:defRPr>
            </a:lvl1pPr>
          </a:lstStyle>
          <a:p>
            <a:fld id="{2BCCC537-DF91-437E-982B-67D2A1A61E9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0608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Calibri Light" pitchFamily="34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Calibri Light" pitchFamily="34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Calibri Light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Calibri Light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Calibri Light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Calibri Light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6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1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0.png"/><Relationship Id="rId7" Type="http://schemas.openxmlformats.org/officeDocument/2006/relationships/image" Target="../media/image40.pn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0.png"/><Relationship Id="rId4" Type="http://schemas.openxmlformats.org/officeDocument/2006/relationships/image" Target="../media/image57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image" Target="../media/image5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8.pn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12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11" Type="http://schemas.openxmlformats.org/officeDocument/2006/relationships/image" Target="../media/image6.png"/><Relationship Id="rId5" Type="http://schemas.openxmlformats.org/officeDocument/2006/relationships/image" Target="../media/image3.png"/><Relationship Id="rId15" Type="http://schemas.openxmlformats.org/officeDocument/2006/relationships/image" Target="../media/image9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5.png"/><Relationship Id="rId14" Type="http://schemas.microsoft.com/office/2007/relationships/hdphoto" Target="../media/hdphoto5.wdp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0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8.pn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12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11" Type="http://schemas.openxmlformats.org/officeDocument/2006/relationships/image" Target="../media/image6.png"/><Relationship Id="rId5" Type="http://schemas.openxmlformats.org/officeDocument/2006/relationships/image" Target="../media/image3.png"/><Relationship Id="rId15" Type="http://schemas.openxmlformats.org/officeDocument/2006/relationships/image" Target="../media/image9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5.png"/><Relationship Id="rId14" Type="http://schemas.microsoft.com/office/2007/relationships/hdphoto" Target="../media/hdphoto5.wdp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8.pn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12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11" Type="http://schemas.openxmlformats.org/officeDocument/2006/relationships/image" Target="../media/image6.png"/><Relationship Id="rId5" Type="http://schemas.openxmlformats.org/officeDocument/2006/relationships/image" Target="../media/image3.png"/><Relationship Id="rId15" Type="http://schemas.openxmlformats.org/officeDocument/2006/relationships/image" Target="../media/image9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5.png"/><Relationship Id="rId14" Type="http://schemas.microsoft.com/office/2007/relationships/hdphoto" Target="../media/hdphoto5.wdp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3349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Outline of Workshop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914400"/>
            <a:ext cx="8458200" cy="5486400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2400" b="1" dirty="0" smtClean="0"/>
              <a:t>First thing: </a:t>
            </a:r>
            <a:r>
              <a:rPr lang="en-US" sz="2400" dirty="0" smtClean="0"/>
              <a:t>How to use Jupyter Notebooks</a:t>
            </a:r>
            <a:br>
              <a:rPr lang="en-US" sz="2400" dirty="0" smtClean="0"/>
            </a:b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b="1" dirty="0" smtClean="0"/>
              <a:t>Morning (pre-break): </a:t>
            </a:r>
          </a:p>
          <a:p>
            <a:pPr>
              <a:buFontTx/>
              <a:buChar char="-"/>
            </a:pPr>
            <a:r>
              <a:rPr lang="en-US" sz="2400" dirty="0" smtClean="0"/>
              <a:t>Introduction to statistics and spatial-temporal autocorrelation</a:t>
            </a:r>
          </a:p>
          <a:p>
            <a:pPr>
              <a:buFontTx/>
              <a:buChar char="-"/>
            </a:pPr>
            <a:r>
              <a:rPr lang="en-US" sz="2400" dirty="0" smtClean="0"/>
              <a:t>Simulations to understand concepts of autocorrelation and stochastic realization</a:t>
            </a:r>
          </a:p>
          <a:p>
            <a:pPr marL="0" indent="0">
              <a:buNone/>
            </a:pPr>
            <a:r>
              <a:rPr lang="en-US" sz="2400" b="1" dirty="0" smtClean="0"/>
              <a:t>Morning (post-break):</a:t>
            </a:r>
          </a:p>
          <a:p>
            <a:pPr>
              <a:buFontTx/>
              <a:buChar char="-"/>
            </a:pPr>
            <a:r>
              <a:rPr lang="en-US" sz="2400" dirty="0" smtClean="0"/>
              <a:t>Understanding the consequences of space-time autocorrelation for scientific inferences</a:t>
            </a:r>
          </a:p>
          <a:p>
            <a:pPr>
              <a:buFontTx/>
              <a:buChar char="-"/>
            </a:pPr>
            <a:r>
              <a:rPr lang="en-US" sz="2400" dirty="0" smtClean="0"/>
              <a:t>Code and hands-on time to fit various time series and spatial models </a:t>
            </a:r>
          </a:p>
          <a:p>
            <a:pPr marL="0" indent="0">
              <a:buNone/>
            </a:pPr>
            <a:r>
              <a:rPr lang="en-US" sz="2400" b="1" dirty="0" smtClean="0"/>
              <a:t>Afternoon:</a:t>
            </a:r>
          </a:p>
          <a:p>
            <a:pPr>
              <a:buFontTx/>
              <a:buChar char="-"/>
            </a:pPr>
            <a:r>
              <a:rPr lang="en-US" sz="2400" dirty="0" smtClean="0"/>
              <a:t>Analyze three datasets of varying size and complexity (time vs. space vs. space/time</a:t>
            </a:r>
          </a:p>
          <a:p>
            <a:pPr>
              <a:buFontTx/>
              <a:buChar char="-"/>
            </a:pPr>
            <a:r>
              <a:rPr lang="en-US" sz="2400" dirty="0" smtClean="0"/>
              <a:t>3pm presentations of Jupyter notebooks to give updates and tips</a:t>
            </a:r>
          </a:p>
          <a:p>
            <a:pPr>
              <a:buFontTx/>
              <a:buChar char="-"/>
            </a:pP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28997684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Image result for heat extremes united state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85580" y="76200"/>
            <a:ext cx="4206020" cy="335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Image result for 100 degree days united states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648678" y="3868615"/>
            <a:ext cx="4322619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s://www.epa.gov/sites/production/files/styles/large/public/2016-07/temperature-download3-2016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52400" y="304800"/>
            <a:ext cx="4282891" cy="3219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s://www.epa.gov/sites/production/files/styles/large/public/2016-07/temperature-download3-2016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720262" y="2996651"/>
            <a:ext cx="3004138" cy="52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://melstrong.org/attachments/article/12/US_average_min_temp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4800" y="3635906"/>
            <a:ext cx="4187997" cy="2970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9374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62000" y="364041"/>
            <a:ext cx="7032885" cy="611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4" descr="https://www.ars.usda.gov/images/docs/12462_12656/7hO3TongO3modelCropLoss%20AtmosEnviron07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4800" y="1333501"/>
            <a:ext cx="3885600" cy="2362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Pollution Over U.S.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78442" y="1171127"/>
            <a:ext cx="4566254" cy="2686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38800" y="76200"/>
            <a:ext cx="2362200" cy="8995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52400" y="4191000"/>
            <a:ext cx="8839200" cy="2438400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 smtClean="0"/>
              <a:t>Utah department of environment claims research demonstrates Asian source of ozone, meaning the state is not in violation of EPA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u="sng" dirty="0" smtClean="0"/>
              <a:t>Empirical</a:t>
            </a:r>
            <a:r>
              <a:rPr lang="en-US" dirty="0" smtClean="0"/>
              <a:t> science hotly contested: statisticians to the rescue!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We will see how properly treating spatial/temporal properties is critical to empirical inference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6732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What Generates the Pattern? </a:t>
            </a:r>
            <a:br>
              <a:rPr lang="en-US" dirty="0" smtClean="0"/>
            </a:br>
            <a:r>
              <a:rPr lang="en-US" sz="2700" dirty="0" smtClean="0"/>
              <a:t>Key concept: </a:t>
            </a:r>
            <a:r>
              <a:rPr lang="en-US" sz="2700" i="1" dirty="0" smtClean="0"/>
              <a:t>correlation as a function of lag</a:t>
            </a:r>
            <a:endParaRPr lang="en-US" sz="3600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38800" y="3048000"/>
            <a:ext cx="3505200" cy="334459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600" dirty="0" smtClean="0"/>
              <a:t>Places closer to one another are more similar</a:t>
            </a:r>
          </a:p>
          <a:p>
            <a:pPr marL="0" indent="0">
              <a:buNone/>
            </a:pPr>
            <a:endParaRPr lang="en-US" sz="2600" dirty="0" smtClean="0"/>
          </a:p>
          <a:p>
            <a:pPr marL="0" indent="0">
              <a:buNone/>
            </a:pPr>
            <a:r>
              <a:rPr lang="en-US" sz="2600" dirty="0" smtClean="0"/>
              <a:t>Correlation falls away as a function of lag</a:t>
            </a:r>
            <a:endParaRPr lang="en-US" sz="2600" dirty="0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638800" y="1397001"/>
            <a:ext cx="3325864" cy="129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4800" y="1371600"/>
            <a:ext cx="5105400" cy="5020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054694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What Generates the Pattern? </a:t>
            </a:r>
            <a:br>
              <a:rPr lang="en-US" dirty="0" smtClean="0"/>
            </a:br>
            <a:r>
              <a:rPr lang="en-US" sz="2700" dirty="0" smtClean="0"/>
              <a:t>Key concept: </a:t>
            </a:r>
            <a:r>
              <a:rPr lang="en-US" sz="2700" i="1" dirty="0" smtClean="0"/>
              <a:t>correlation as a function of lag</a:t>
            </a:r>
            <a:endParaRPr lang="en-US" sz="3600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0" y="3581400"/>
            <a:ext cx="3810000" cy="32004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600" dirty="0" smtClean="0"/>
              <a:t>In space, this pervasive phenomena generates pattern </a:t>
            </a:r>
          </a:p>
          <a:p>
            <a:pPr marL="0" indent="0">
              <a:buNone/>
            </a:pPr>
            <a:r>
              <a:rPr lang="en-US" sz="2600" dirty="0" smtClean="0"/>
              <a:t>This simple fact has broad implications that can play tricks on our ideas about science!</a:t>
            </a:r>
            <a:endParaRPr lang="en-US" sz="2600" dirty="0"/>
          </a:p>
        </p:txBody>
      </p:sp>
      <p:pic>
        <p:nvPicPr>
          <p:cNvPr id="8" name="Picture 7" descr="https://www.ars.usda.gov/images/docs/12462_12656/7hO3TongO3modelCropLoss%20AtmosEnviron07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86400" y="1399186"/>
            <a:ext cx="3276600" cy="199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2400" y="1399187"/>
            <a:ext cx="4991893" cy="49093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085335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98438"/>
            <a:ext cx="8229600" cy="4111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Autocorrelation functions</a:t>
            </a:r>
            <a:endParaRPr lang="en-US" dirty="0"/>
          </a:p>
        </p:txBody>
      </p:sp>
      <p:pic>
        <p:nvPicPr>
          <p:cNvPr id="5" name="Picture 4" descr="Image result for 100 degree days united states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133600" y="914400"/>
            <a:ext cx="4682838" cy="297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05346" y="4051300"/>
            <a:ext cx="6248400" cy="25985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38315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35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The concept of </a:t>
            </a:r>
            <a:r>
              <a:rPr lang="en-US" i="1" dirty="0" smtClean="0"/>
              <a:t>stochastic realization</a:t>
            </a:r>
            <a:endParaRPr lang="en-US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685800" y="1290935"/>
                <a:ext cx="347543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/>
                        </a:rPr>
                        <m:t>𝑦</m:t>
                      </m:r>
                      <m:d>
                        <m:dPr>
                          <m:ctrlPr>
                            <a:rPr lang="en-US" sz="24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𝑡</m:t>
                          </m:r>
                          <m:r>
                            <a:rPr lang="en-US" sz="2400" b="0" i="1" smtClean="0">
                              <a:latin typeface="Cambria Math"/>
                            </a:rPr>
                            <m:t>+1</m:t>
                          </m:r>
                        </m:e>
                      </m:d>
                      <m:r>
                        <a:rPr lang="en-US" sz="2400" b="0" i="1" smtClean="0">
                          <a:latin typeface="Cambria Math"/>
                        </a:rPr>
                        <m:t>=</m:t>
                      </m:r>
                      <m:r>
                        <a:rPr lang="en-US" sz="2400" b="0" i="1" smtClean="0">
                          <a:latin typeface="Cambria Math"/>
                          <a:ea typeface="Cambria Math"/>
                        </a:rPr>
                        <m:t>𝛼</m:t>
                      </m:r>
                      <m:r>
                        <a:rPr lang="en-US" sz="2400" b="0" i="1" smtClean="0">
                          <a:latin typeface="Cambria Math"/>
                        </a:rPr>
                        <m:t>𝑦</m:t>
                      </m:r>
                      <m:d>
                        <m:dPr>
                          <m:ctrlPr>
                            <a:rPr lang="en-US" sz="24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en-US" sz="2400" b="0" i="1" smtClean="0">
                          <a:latin typeface="Cambria Math"/>
                        </a:rPr>
                        <m:t>+</m:t>
                      </m:r>
                      <m:r>
                        <a:rPr lang="en-US" sz="2400" b="0" i="1" smtClean="0">
                          <a:latin typeface="Cambria Math"/>
                        </a:rPr>
                        <m:t>𝑒</m:t>
                      </m:r>
                      <m:r>
                        <a:rPr lang="en-US" sz="2400" b="0" i="1" smtClean="0">
                          <a:latin typeface="Cambria Math"/>
                        </a:rPr>
                        <m:t>(</m:t>
                      </m:r>
                      <m:r>
                        <a:rPr lang="en-US" sz="2400" b="0" i="1" smtClean="0">
                          <a:latin typeface="Cambria Math"/>
                        </a:rPr>
                        <m:t>𝑡</m:t>
                      </m:r>
                      <m:r>
                        <a:rPr lang="en-US" sz="2400" b="0" i="1" smtClean="0">
                          <a:latin typeface="Cambria Math"/>
                        </a:rPr>
                        <m:t>)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" y="1290935"/>
                <a:ext cx="3475439" cy="461665"/>
              </a:xfrm>
              <a:prstGeom prst="rect">
                <a:avLst/>
              </a:prstGeom>
              <a:blipFill rotWithShape="1">
                <a:blip r:embed="rId2"/>
                <a:stretch>
                  <a:fillRect t="-10526" r="-2982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/>
          <p:cNvGrpSpPr/>
          <p:nvPr/>
        </p:nvGrpSpPr>
        <p:grpSpPr>
          <a:xfrm>
            <a:off x="304800" y="2438399"/>
            <a:ext cx="8052363" cy="3694773"/>
            <a:chOff x="421280" y="2057400"/>
            <a:chExt cx="4008839" cy="1839429"/>
          </a:xfrm>
        </p:grpSpPr>
        <p:pic>
          <p:nvPicPr>
            <p:cNvPr id="5122" name="Picture 2" descr="http://study.com/cimages/multimages/16/Normal_distribution_and_scales.PN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13143" b="28482"/>
            <a:stretch/>
          </p:blipFill>
          <p:spPr bwMode="auto">
            <a:xfrm>
              <a:off x="421280" y="2057400"/>
              <a:ext cx="4008839" cy="1619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Rectangle 5"/>
                <p:cNvSpPr/>
                <p:nvPr/>
              </p:nvSpPr>
              <p:spPr>
                <a:xfrm>
                  <a:off x="2555622" y="3612772"/>
                  <a:ext cx="559106" cy="28405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i="1">
                            <a:latin typeface="Cambria Math"/>
                          </a:rPr>
                          <m:t>𝑒</m:t>
                        </m:r>
                        <m:r>
                          <a:rPr lang="en-US" sz="2800" i="1">
                            <a:latin typeface="Cambria Math"/>
                          </a:rPr>
                          <m:t>(</m:t>
                        </m:r>
                        <m:r>
                          <a:rPr lang="en-US" sz="2800" i="1">
                            <a:latin typeface="Cambria Math"/>
                          </a:rPr>
                          <m:t>𝑡</m:t>
                        </m:r>
                        <m:r>
                          <a:rPr lang="en-US" sz="2800" i="1">
                            <a:latin typeface="Cambria Math"/>
                          </a:rPr>
                          <m:t>) 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6" name="Rectangle 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5622" y="3612772"/>
                  <a:ext cx="559106" cy="284057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 t="-9677" r="-7568" b="-2150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4800600" y="1290935"/>
                <a:ext cx="310456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/>
                        </a:rPr>
                        <m:t>𝑒</m:t>
                      </m:r>
                      <m:d>
                        <m:dPr>
                          <m:ctrlPr>
                            <a:rPr lang="en-US" sz="24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en-US" sz="2400" b="0" i="1" smtClean="0">
                          <a:latin typeface="Cambria Math"/>
                        </a:rPr>
                        <m:t> ~ </m:t>
                      </m:r>
                      <m:r>
                        <a:rPr lang="en-US" sz="2400" b="0" i="1" smtClean="0">
                          <a:latin typeface="Cambria Math"/>
                        </a:rPr>
                        <m:t>𝑁𝑜𝑟𝑚𝑎𝑙</m:t>
                      </m:r>
                      <m:r>
                        <a:rPr lang="en-US" sz="2400" b="0" i="1" smtClean="0">
                          <a:latin typeface="Cambria Math"/>
                        </a:rPr>
                        <m:t>(0,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/>
                              <a:ea typeface="Cambria Math"/>
                            </a:rPr>
                            <m:t>𝜎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0600" y="1290935"/>
                <a:ext cx="3104568" cy="461665"/>
              </a:xfrm>
              <a:prstGeom prst="rect">
                <a:avLst/>
              </a:prstGeom>
              <a:blipFill rotWithShape="1">
                <a:blip r:embed="rId5"/>
                <a:stretch>
                  <a:fillRect t="-10526" r="-353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/>
          <p:cNvSpPr txBox="1"/>
          <p:nvPr/>
        </p:nvSpPr>
        <p:spPr>
          <a:xfrm>
            <a:off x="1828800" y="1752600"/>
            <a:ext cx="4876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*first-order linear autoregressive model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0514878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35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The concept of </a:t>
            </a:r>
            <a:r>
              <a:rPr lang="en-US" i="1" dirty="0" smtClean="0"/>
              <a:t>stochastic realization</a:t>
            </a:r>
            <a:endParaRPr lang="en-US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685800" y="1290935"/>
                <a:ext cx="347543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/>
                        </a:rPr>
                        <m:t>𝑦</m:t>
                      </m:r>
                      <m:d>
                        <m:dPr>
                          <m:ctrlPr>
                            <a:rPr lang="en-US" sz="24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𝑡</m:t>
                          </m:r>
                          <m:r>
                            <a:rPr lang="en-US" sz="2400" b="0" i="1" smtClean="0">
                              <a:latin typeface="Cambria Math"/>
                            </a:rPr>
                            <m:t>+1</m:t>
                          </m:r>
                        </m:e>
                      </m:d>
                      <m:r>
                        <a:rPr lang="en-US" sz="2400" b="0" i="1" smtClean="0">
                          <a:latin typeface="Cambria Math"/>
                        </a:rPr>
                        <m:t>=</m:t>
                      </m:r>
                      <m:r>
                        <a:rPr lang="en-US" sz="2400" b="0" i="1" smtClean="0">
                          <a:latin typeface="Cambria Math"/>
                          <a:ea typeface="Cambria Math"/>
                        </a:rPr>
                        <m:t>𝛼</m:t>
                      </m:r>
                      <m:r>
                        <a:rPr lang="en-US" sz="2400" b="0" i="1" smtClean="0">
                          <a:latin typeface="Cambria Math"/>
                        </a:rPr>
                        <m:t>𝑦</m:t>
                      </m:r>
                      <m:d>
                        <m:dPr>
                          <m:ctrlPr>
                            <a:rPr lang="en-US" sz="24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en-US" sz="2400" b="0" i="1" smtClean="0">
                          <a:latin typeface="Cambria Math"/>
                        </a:rPr>
                        <m:t>+</m:t>
                      </m:r>
                      <m:r>
                        <a:rPr lang="en-US" sz="2400" b="0" i="1" smtClean="0">
                          <a:latin typeface="Cambria Math"/>
                        </a:rPr>
                        <m:t>𝑒</m:t>
                      </m:r>
                      <m:r>
                        <a:rPr lang="en-US" sz="2400" b="0" i="1" smtClean="0">
                          <a:latin typeface="Cambria Math"/>
                        </a:rPr>
                        <m:t>(</m:t>
                      </m:r>
                      <m:r>
                        <a:rPr lang="en-US" sz="2400" b="0" i="1" smtClean="0">
                          <a:latin typeface="Cambria Math"/>
                        </a:rPr>
                        <m:t>𝑡</m:t>
                      </m:r>
                      <m:r>
                        <a:rPr lang="en-US" sz="2400" b="0" i="1" smtClean="0">
                          <a:latin typeface="Cambria Math"/>
                        </a:rPr>
                        <m:t>)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" y="1290935"/>
                <a:ext cx="3475439" cy="461665"/>
              </a:xfrm>
              <a:prstGeom prst="rect">
                <a:avLst/>
              </a:prstGeom>
              <a:blipFill rotWithShape="1">
                <a:blip r:embed="rId2"/>
                <a:stretch>
                  <a:fillRect t="-10526" r="-2982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/>
          <p:cNvGrpSpPr/>
          <p:nvPr/>
        </p:nvGrpSpPr>
        <p:grpSpPr>
          <a:xfrm>
            <a:off x="457200" y="1905001"/>
            <a:ext cx="3467100" cy="1637474"/>
            <a:chOff x="421280" y="2057400"/>
            <a:chExt cx="4008839" cy="1893332"/>
          </a:xfrm>
        </p:grpSpPr>
        <p:pic>
          <p:nvPicPr>
            <p:cNvPr id="5122" name="Picture 2" descr="http://study.com/cimages/multimages/16/Normal_distribution_and_scales.PN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13143" b="28482"/>
            <a:stretch/>
          </p:blipFill>
          <p:spPr bwMode="auto">
            <a:xfrm>
              <a:off x="421280" y="2057400"/>
              <a:ext cx="4008839" cy="1619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Rectangle 5"/>
                <p:cNvSpPr/>
                <p:nvPr/>
              </p:nvSpPr>
              <p:spPr>
                <a:xfrm>
                  <a:off x="2503286" y="3581400"/>
                  <a:ext cx="697114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/>
                          </a:rPr>
                          <m:t>𝑒</m:t>
                        </m:r>
                        <m:r>
                          <a:rPr lang="en-US" i="1">
                            <a:latin typeface="Cambria Math"/>
                          </a:rPr>
                          <m:t>(</m:t>
                        </m:r>
                        <m:r>
                          <a:rPr lang="en-US" i="1">
                            <a:latin typeface="Cambria Math"/>
                          </a:rPr>
                          <m:t>𝑡</m:t>
                        </m:r>
                        <m:r>
                          <a:rPr lang="en-US" i="1">
                            <a:latin typeface="Cambria Math"/>
                          </a:rPr>
                          <m:t>) 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" name="Rectangle 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03286" y="3581400"/>
                  <a:ext cx="697114" cy="369332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 t="-9615" r="-24242" b="-4615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30531" y="1379619"/>
            <a:ext cx="3851469" cy="22779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7200" y="3915711"/>
            <a:ext cx="3832031" cy="22147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566"/>
          <a:stretch/>
        </p:blipFill>
        <p:spPr bwMode="auto">
          <a:xfrm>
            <a:off x="4800600" y="3886200"/>
            <a:ext cx="3581400" cy="2318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210655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534400" cy="1143000"/>
          </a:xfrm>
        </p:spPr>
        <p:txBody>
          <a:bodyPr>
            <a:noAutofit/>
          </a:bodyPr>
          <a:lstStyle/>
          <a:p>
            <a:r>
              <a:rPr lang="en-US" sz="3600" dirty="0" smtClean="0"/>
              <a:t>The expected variance of a temporal process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114800"/>
            <a:ext cx="8229600" cy="2163763"/>
          </a:xfrm>
        </p:spPr>
        <p:txBody>
          <a:bodyPr/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386909" y="1163493"/>
                <a:ext cx="33382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dirty="0" smtClean="0">
                          <a:latin typeface="Cambria Math"/>
                        </a:rPr>
                        <m:t>Var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dirty="0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i="1" dirty="0" smtClean="0">
                              <a:latin typeface="Cambria Math"/>
                            </a:rPr>
                            <m:t>𝑦</m:t>
                          </m:r>
                          <m:d>
                            <m:dPr>
                              <m:ctrlPr>
                                <a:rPr lang="en-US" i="1" dirty="0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latin typeface="Cambria Math"/>
                                </a:rPr>
                                <m:t>𝑡</m:t>
                              </m:r>
                            </m:e>
                          </m:d>
                        </m:e>
                      </m:d>
                      <m:r>
                        <a:rPr lang="en-US" b="0" i="1" dirty="0" smtClean="0">
                          <a:latin typeface="Cambria Math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dirty="0" smtClean="0">
                          <a:latin typeface="Cambria Math"/>
                        </a:rPr>
                        <m:t>Var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dirty="0" smtClean="0"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𝛼</m:t>
                          </m:r>
                          <m:r>
                            <a:rPr lang="en-US" i="1">
                              <a:latin typeface="Cambria Math"/>
                            </a:rPr>
                            <m:t>𝑦</m:t>
                          </m:r>
                          <m:d>
                            <m:d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𝑡</m:t>
                              </m:r>
                            </m:e>
                          </m:d>
                          <m:r>
                            <a:rPr lang="en-US" i="1">
                              <a:latin typeface="Cambria Math"/>
                            </a:rPr>
                            <m:t>+</m:t>
                          </m:r>
                          <m:r>
                            <a:rPr lang="en-US" i="1">
                              <a:latin typeface="Cambria Math"/>
                            </a:rPr>
                            <m:t>𝑒</m:t>
                          </m:r>
                          <m:d>
                            <m:d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𝑡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909" y="1163493"/>
                <a:ext cx="3338286" cy="369332"/>
              </a:xfrm>
              <a:prstGeom prst="rect">
                <a:avLst/>
              </a:prstGeom>
              <a:blipFill rotWithShape="1">
                <a:blip r:embed="rId2"/>
                <a:stretch>
                  <a:fillRect t="-8333" r="-182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1447800" y="1696893"/>
                <a:ext cx="273459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>
                          <a:latin typeface="Cambria Math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>
                          <a:latin typeface="Cambria Math"/>
                        </a:rPr>
                        <m:t>Var</m:t>
                      </m:r>
                      <m:r>
                        <a:rPr lang="en-US">
                          <a:latin typeface="Cambria Math"/>
                        </a:rPr>
                        <m:t>[</m:t>
                      </m:r>
                      <m:r>
                        <a:rPr lang="en-US" i="1">
                          <a:latin typeface="Cambria Math"/>
                          <a:ea typeface="Cambria Math"/>
                        </a:rPr>
                        <m:t>𝛼</m:t>
                      </m:r>
                      <m:r>
                        <a:rPr lang="en-US" i="1">
                          <a:latin typeface="Cambria Math"/>
                        </a:rPr>
                        <m:t>𝑦</m:t>
                      </m:r>
                      <m:d>
                        <m:dPr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latin typeface="Cambria Math"/>
                        </a:rPr>
                        <m:t>]+</m:t>
                      </m:r>
                      <m:r>
                        <m:rPr>
                          <m:sty m:val="p"/>
                        </m:rPr>
                        <a:rPr lang="en-US">
                          <a:latin typeface="Cambria Math"/>
                        </a:rPr>
                        <m:t>Var</m:t>
                      </m:r>
                      <m:r>
                        <a:rPr lang="en-US" i="1">
                          <a:latin typeface="Cambria Math"/>
                        </a:rPr>
                        <m:t>[</m:t>
                      </m:r>
                      <m:r>
                        <a:rPr lang="en-US" i="1">
                          <a:latin typeface="Cambria Math"/>
                        </a:rPr>
                        <m:t>𝑒</m:t>
                      </m:r>
                      <m:d>
                        <m:dPr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latin typeface="Cambria Math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7800" y="1696893"/>
                <a:ext cx="2734595" cy="369332"/>
              </a:xfrm>
              <a:prstGeom prst="rect">
                <a:avLst/>
              </a:prstGeom>
              <a:blipFill rotWithShape="1">
                <a:blip r:embed="rId3"/>
                <a:stretch>
                  <a:fillRect t="-8197" r="-2455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1447800" y="2165761"/>
                <a:ext cx="285341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𝛼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>
                          <a:latin typeface="Cambria Math"/>
                        </a:rPr>
                        <m:t>Var</m:t>
                      </m:r>
                      <m:r>
                        <a:rPr lang="en-US">
                          <a:latin typeface="Cambria Math"/>
                        </a:rPr>
                        <m:t>[</m:t>
                      </m:r>
                      <m:r>
                        <a:rPr lang="en-US" i="1">
                          <a:latin typeface="Cambria Math"/>
                        </a:rPr>
                        <m:t>𝑦</m:t>
                      </m:r>
                      <m:d>
                        <m:dPr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latin typeface="Cambria Math"/>
                        </a:rPr>
                        <m:t>]+</m:t>
                      </m:r>
                      <m:r>
                        <m:rPr>
                          <m:sty m:val="p"/>
                        </m:rPr>
                        <a:rPr lang="en-US">
                          <a:latin typeface="Cambria Math"/>
                        </a:rPr>
                        <m:t>Var</m:t>
                      </m:r>
                      <m:r>
                        <a:rPr lang="en-US" i="1">
                          <a:latin typeface="Cambria Math"/>
                        </a:rPr>
                        <m:t>[</m:t>
                      </m:r>
                      <m:r>
                        <a:rPr lang="en-US" i="1">
                          <a:latin typeface="Cambria Math"/>
                        </a:rPr>
                        <m:t>𝑒</m:t>
                      </m:r>
                      <m:d>
                        <m:dPr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latin typeface="Cambria Math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7800" y="2165761"/>
                <a:ext cx="2853410" cy="369332"/>
              </a:xfrm>
              <a:prstGeom prst="rect">
                <a:avLst/>
              </a:prstGeom>
              <a:blipFill rotWithShape="1">
                <a:blip r:embed="rId4"/>
                <a:stretch>
                  <a:fillRect t="-8197" r="-2350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1435100" y="2611293"/>
                <a:ext cx="219329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𝛼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>
                          <a:latin typeface="Cambria Math"/>
                        </a:rPr>
                        <m:t>Var</m:t>
                      </m:r>
                      <m:r>
                        <a:rPr lang="en-US">
                          <a:latin typeface="Cambria Math"/>
                        </a:rPr>
                        <m:t>[</m:t>
                      </m:r>
                      <m:r>
                        <a:rPr lang="en-US" i="1">
                          <a:latin typeface="Cambria Math"/>
                        </a:rPr>
                        <m:t>𝑦</m:t>
                      </m:r>
                      <m:d>
                        <m:dPr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latin typeface="Cambria Math"/>
                        </a:rPr>
                        <m:t>]+</m:t>
                      </m:r>
                      <m:sSup>
                        <m:sSupPr>
                          <m:ctrlPr>
                            <a:rPr lang="en-US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𝜎</m:t>
                          </m:r>
                        </m:e>
                        <m:sup>
                          <m:r>
                            <a:rPr lang="en-US" i="1">
                              <a:latin typeface="Cambria Math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5100" y="2611293"/>
                <a:ext cx="2193293" cy="369332"/>
              </a:xfrm>
              <a:prstGeom prst="rect">
                <a:avLst/>
              </a:prstGeom>
              <a:blipFill rotWithShape="1">
                <a:blip r:embed="rId5"/>
                <a:stretch>
                  <a:fillRect t="-8197" r="-3333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1447800" y="2992293"/>
                <a:ext cx="2734595" cy="6127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/>
                        </a:rPr>
                        <m:t>⇒</m:t>
                      </m:r>
                      <m:r>
                        <m:rPr>
                          <m:sty m:val="p"/>
                        </m:rPr>
                        <a:rPr lang="en-US">
                          <a:latin typeface="Cambria Math"/>
                        </a:rPr>
                        <m:t>Var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/>
                            </a:rPr>
                            <m:t>𝑦</m:t>
                          </m:r>
                          <m:d>
                            <m:d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𝑡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/>
                            </a:rPr>
                            <m:t>1−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𝛼</m:t>
                              </m:r>
                            </m:e>
                            <m:sup>
                              <m:r>
                                <a:rPr lang="en-US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𝜎</m:t>
                          </m:r>
                        </m:e>
                        <m:sup>
                          <m:r>
                            <a:rPr lang="en-US" i="1">
                              <a:latin typeface="Cambria Math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7800" y="2992293"/>
                <a:ext cx="2734595" cy="612732"/>
              </a:xfrm>
              <a:prstGeom prst="rect">
                <a:avLst/>
              </a:prstGeom>
              <a:blipFill rotWithShape="1">
                <a:blip r:embed="rId6"/>
                <a:stretch>
                  <a:fillRect r="-1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/>
          <p:cNvSpPr/>
          <p:nvPr/>
        </p:nvSpPr>
        <p:spPr>
          <a:xfrm>
            <a:off x="1447799" y="3009474"/>
            <a:ext cx="2734596" cy="6481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66656" y="1106610"/>
            <a:ext cx="3262944" cy="2664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5618253" y="1332770"/>
                <a:ext cx="100527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/>
                              <a:ea typeface="Cambria Math"/>
                            </a:rPr>
                            <m:t>𝜎</m:t>
                          </m:r>
                        </m:e>
                        <m:sup>
                          <m:r>
                            <a:rPr lang="en-US" sz="2000" i="1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000" b="0" i="0" smtClean="0">
                          <a:latin typeface="Cambria Math"/>
                        </a:rPr>
                        <m:t>=1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8253" y="1332770"/>
                <a:ext cx="1005275" cy="400110"/>
              </a:xfrm>
              <a:prstGeom prst="rect">
                <a:avLst/>
              </a:prstGeom>
              <a:blipFill rotWithShape="1">
                <a:blip r:embed="rId8"/>
                <a:stretch>
                  <a:fillRect t="-7692" r="-8485" b="-2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6598128" y="3581400"/>
                <a:ext cx="44723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/>
                          <a:ea typeface="Cambria Math"/>
                        </a:rPr>
                        <m:t>𝛼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8128" y="3581400"/>
                <a:ext cx="447237" cy="461665"/>
              </a:xfrm>
              <a:prstGeom prst="rect">
                <a:avLst/>
              </a:prstGeom>
              <a:blipFill rotWithShape="1">
                <a:blip r:embed="rId9"/>
                <a:stretch>
                  <a:fillRect t="-10667" r="-27027" b="-29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665048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8458200" cy="228600"/>
          </a:xfrm>
        </p:spPr>
        <p:txBody>
          <a:bodyPr>
            <a:noAutofit/>
          </a:bodyPr>
          <a:lstStyle/>
          <a:p>
            <a:r>
              <a:rPr lang="en-US" sz="3600" dirty="0" smtClean="0"/>
              <a:t>Simulate autocorrelated data (hands-on)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151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5109" y="838200"/>
            <a:ext cx="8876491" cy="571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57697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2587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Estimate the autocorrelation function</a:t>
            </a:r>
            <a:endParaRPr lang="en-US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200" y="659114"/>
            <a:ext cx="9067800" cy="57416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19800" y="790300"/>
            <a:ext cx="2950820" cy="586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2792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111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How to use Jupyter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834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9" name="Picture 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8533" y="1219200"/>
            <a:ext cx="8852267" cy="22824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98438"/>
            <a:ext cx="8229600" cy="2587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Estimate the autocorrelation function</a:t>
            </a:r>
            <a:endParaRPr lang="en-US" dirty="0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14666" y="1206500"/>
            <a:ext cx="3851469" cy="22779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80750" y="3733800"/>
            <a:ext cx="8667831" cy="2209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55432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74638"/>
            <a:ext cx="8534400" cy="4111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The almighty variance-covariance matrix</a:t>
            </a:r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199" y="1066800"/>
            <a:ext cx="3883495" cy="2514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28835" y="1066800"/>
            <a:ext cx="5315165" cy="243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7920" y="3657600"/>
            <a:ext cx="6937274" cy="304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767433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4111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Simulate spatially autocorrelated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2314" y="1138337"/>
            <a:ext cx="8836742" cy="4729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535392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4111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Simulate spatially autocorrelated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723" y="5029200"/>
            <a:ext cx="8229600" cy="1397002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1247" y="990600"/>
            <a:ext cx="8956553" cy="37385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38767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500" y="1447800"/>
            <a:ext cx="8686800" cy="457200"/>
          </a:xfrm>
        </p:spPr>
        <p:txBody>
          <a:bodyPr>
            <a:noAutofit/>
          </a:bodyPr>
          <a:lstStyle/>
          <a:p>
            <a:r>
              <a:rPr lang="en-US" sz="4000" dirty="0" smtClean="0"/>
              <a:t>WHY SHOULD ENVIRONMENTAL SCIENTISTS CARE?</a:t>
            </a:r>
            <a:endParaRPr lang="en-US" sz="400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533400" y="3505200"/>
            <a:ext cx="8229600" cy="8683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alibri Light" pitchFamily="34" charset="0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-38100" y="2819400"/>
            <a:ext cx="9220200" cy="291861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alibri Light" pitchFamily="34" charset="0"/>
                <a:ea typeface="+mj-ea"/>
                <a:cs typeface="+mj-cs"/>
              </a:defRPr>
            </a:lvl1pPr>
          </a:lstStyle>
          <a:p>
            <a:endParaRPr lang="en-US" sz="3200" dirty="0"/>
          </a:p>
          <a:p>
            <a:r>
              <a:rPr lang="en-US" sz="3200" u="sng" dirty="0" smtClean="0"/>
              <a:t> Magnitude of autocorrelation controls the quantity of information in space/time data</a:t>
            </a:r>
          </a:p>
          <a:p>
            <a:endParaRPr lang="en-US" sz="3200" dirty="0"/>
          </a:p>
          <a:p>
            <a:r>
              <a:rPr lang="en-US" sz="3200" u="sng" dirty="0"/>
              <a:t> The width of confidence intervals, </a:t>
            </a:r>
            <a:r>
              <a:rPr lang="en-US" sz="3200" u="sng" dirty="0" err="1"/>
              <a:t>p.values</a:t>
            </a:r>
            <a:r>
              <a:rPr lang="en-US" sz="3200" u="sng" dirty="0"/>
              <a:t>, posterior </a:t>
            </a:r>
            <a:r>
              <a:rPr lang="en-US" sz="3200" u="sng" dirty="0" smtClean="0"/>
              <a:t>probabilities</a:t>
            </a:r>
            <a:r>
              <a:rPr lang="en-US" sz="3200" u="sng" dirty="0"/>
              <a:t>, and other empirical inferences depend critically on </a:t>
            </a:r>
            <a:r>
              <a:rPr lang="en-US" sz="3200" u="sng" dirty="0" smtClean="0"/>
              <a:t>characterizing the autocorrelation, as we shall see…</a:t>
            </a:r>
            <a:endParaRPr lang="en-US" sz="3200" u="sng" dirty="0"/>
          </a:p>
          <a:p>
            <a:endParaRPr lang="en-US" sz="3200" u="sng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219200" y="152400"/>
            <a:ext cx="6629400" cy="571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alibri Light" pitchFamily="34" charset="0"/>
                <a:ea typeface="+mj-ea"/>
                <a:cs typeface="+mj-cs"/>
              </a:defRPr>
            </a:lvl1pPr>
          </a:lstStyle>
          <a:p>
            <a:r>
              <a:rPr lang="en-US" sz="2400" i="1" dirty="0" smtClean="0"/>
              <a:t>AFTER BREAK…</a:t>
            </a:r>
            <a:endParaRPr 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440281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0"/>
            <a:ext cx="8229600" cy="1143000"/>
          </a:xfrm>
        </p:spPr>
        <p:txBody>
          <a:bodyPr>
            <a:normAutofit/>
          </a:bodyPr>
          <a:lstStyle/>
          <a:p>
            <a:r>
              <a:rPr lang="en-US" sz="6600" dirty="0" smtClean="0"/>
              <a:t>BREAK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1490871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3349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Is there a trend? ..a first attempt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33400" y="2986847"/>
            <a:ext cx="7722186" cy="38711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625600" y="762001"/>
            <a:ext cx="5765800" cy="22248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3886200" y="3810000"/>
                <a:ext cx="5074466" cy="10297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/>
                        </a:rPr>
                        <m:t>𝑣𝑎𝑟</m:t>
                      </m:r>
                      <m:d>
                        <m:dPr>
                          <m:ctrlPr>
                            <a:rPr lang="en-US" sz="2800" i="1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800" i="1">
                                      <a:latin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i="1">
                                      <a:latin typeface="Cambria Math"/>
                                      <a:ea typeface="Cambria Math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800" i="1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800" i="1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280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(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𝑛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−2)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/>
                            </a:rPr>
                            <m:t>−1</m:t>
                          </m:r>
                        </m:sup>
                      </m:sSup>
                      <m:f>
                        <m:fPr>
                          <m:ctrlPr>
                            <a:rPr lang="en-US" sz="2800" i="1">
                              <a:latin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2800" i="1">
                                      <a:latin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i="1">
                                      <a:latin typeface="Cambria Math"/>
                                    </a:rPr>
                                    <m:t>𝑒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8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l-GR" sz="2800" i="1">
                                  <a:latin typeface="Cambria Math"/>
                                </a:rPr>
                                <m:t>Σ</m:t>
                              </m:r>
                              <m:d>
                                <m:dPr>
                                  <m:ctrlPr>
                                    <a:rPr lang="en-US" sz="28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8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latin typeface="Cambria Math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800" i="1">
                                      <a:latin typeface="Cambria Math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sz="2800" i="1">
                                          <a:latin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800" i="1">
                                          <a:latin typeface="Cambria Math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US" sz="28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6200" y="3810000"/>
                <a:ext cx="5074466" cy="1029705"/>
              </a:xfrm>
              <a:prstGeom prst="rect">
                <a:avLst/>
              </a:prstGeom>
              <a:blipFill rotWithShape="1">
                <a:blip r:embed="rId4"/>
                <a:stretch>
                  <a:fillRect r="-27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/>
          <p:cNvSpPr txBox="1"/>
          <p:nvPr/>
        </p:nvSpPr>
        <p:spPr>
          <a:xfrm>
            <a:off x="5638800" y="4876800"/>
            <a:ext cx="34742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*assumes data are independent</a:t>
            </a:r>
            <a:br>
              <a:rPr lang="en-US" dirty="0" smtClean="0"/>
            </a:br>
            <a:r>
              <a:rPr lang="en-US" dirty="0" smtClean="0"/>
              <a:t>  check Wikipedia for a derivation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 flipH="1" flipV="1">
            <a:off x="3200400" y="5791200"/>
            <a:ext cx="2514600" cy="53340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715000" y="6172200"/>
            <a:ext cx="2565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Indicates strong evidence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5303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4873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The Overconfidence of Independence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962025"/>
            <a:ext cx="8686800" cy="10191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 smtClean="0"/>
              <a:t>Suppose we would like to estimate a simpler quantity, the mean historical SST 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28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90600" y="1905000"/>
            <a:ext cx="6667500" cy="1038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85093" y="4876800"/>
            <a:ext cx="4141192" cy="1014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4" name="Group 3"/>
          <p:cNvGrpSpPr/>
          <p:nvPr/>
        </p:nvGrpSpPr>
        <p:grpSpPr>
          <a:xfrm>
            <a:off x="1524000" y="3048000"/>
            <a:ext cx="6037036" cy="988544"/>
            <a:chOff x="381000" y="3352800"/>
            <a:chExt cx="6037036" cy="988544"/>
          </a:xfrm>
        </p:grpSpPr>
        <p:pic>
          <p:nvPicPr>
            <p:cNvPr id="3075" name="Picture 3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381000" y="3352800"/>
              <a:ext cx="1955800" cy="9885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" name="Picture 3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2362200" y="3352800"/>
              <a:ext cx="4055836" cy="9885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6" name="Rectangle 5"/>
          <p:cNvSpPr/>
          <p:nvPr/>
        </p:nvSpPr>
        <p:spPr>
          <a:xfrm>
            <a:off x="2057400" y="4876800"/>
            <a:ext cx="4648200" cy="114618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800600" y="3962400"/>
            <a:ext cx="457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*sum over elements of the covariance matrix 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57200" y="4343400"/>
            <a:ext cx="76073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Calibri Light" pitchFamily="34" charset="0"/>
              </a:rPr>
              <a:t>Assuming each pair of points Xi, </a:t>
            </a:r>
            <a:r>
              <a:rPr lang="en-US" sz="2400" dirty="0" err="1" smtClean="0">
                <a:latin typeface="Calibri Light" pitchFamily="34" charset="0"/>
              </a:rPr>
              <a:t>Xk</a:t>
            </a:r>
            <a:r>
              <a:rPr lang="en-US" sz="2400" dirty="0" smtClean="0">
                <a:latin typeface="Calibri Light" pitchFamily="34" charset="0"/>
              </a:rPr>
              <a:t> have </a:t>
            </a:r>
            <a:r>
              <a:rPr lang="en-US" sz="2400" dirty="0">
                <a:latin typeface="Calibri Light" pitchFamily="34" charset="0"/>
              </a:rPr>
              <a:t>correlation rho</a:t>
            </a:r>
          </a:p>
        </p:txBody>
      </p:sp>
    </p:spTree>
    <p:extLst>
      <p:ext uri="{BB962C8B-B14F-4D97-AF65-F5344CB8AC3E}">
        <p14:creationId xmlns:p14="http://schemas.microsoft.com/office/powerpoint/2010/main" val="4903697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069646"/>
            <a:ext cx="8610600" cy="2819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/>
              <a:t>Simulate 200 datasets with trends and try recovering the parameters with alpha = {0,0.5,0.95}</a:t>
            </a:r>
          </a:p>
          <a:p>
            <a:pPr marL="0" indent="0">
              <a:buNone/>
            </a:pPr>
            <a:r>
              <a:rPr lang="en-US" sz="2400" dirty="0" smtClean="0"/>
              <a:t>Variance of slope increases with autocorrelation</a:t>
            </a:r>
          </a:p>
          <a:p>
            <a:pPr marL="0" indent="0">
              <a:buNone/>
            </a:pPr>
            <a:r>
              <a:rPr lang="en-US" sz="2400" dirty="0" smtClean="0"/>
              <a:t>Basic standard error formula ignores this, like in the mean formula</a:t>
            </a:r>
          </a:p>
          <a:p>
            <a:pPr marL="0" indent="0">
              <a:buNone/>
            </a:pPr>
            <a:r>
              <a:rPr lang="en-US" sz="2400" dirty="0" smtClean="0"/>
              <a:t>Rule of thumb: </a:t>
            </a:r>
            <a:r>
              <a:rPr lang="en-US" sz="2400" dirty="0" err="1" smtClean="0"/>
              <a:t>n_effective</a:t>
            </a:r>
            <a:r>
              <a:rPr lang="en-US" sz="2400" dirty="0" smtClean="0"/>
              <a:t>(alpha) ~ (1-alpha)n</a:t>
            </a:r>
            <a:endParaRPr lang="en-US" sz="2400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991600" cy="334962"/>
          </a:xfrm>
        </p:spPr>
        <p:txBody>
          <a:bodyPr>
            <a:noAutofit/>
          </a:bodyPr>
          <a:lstStyle/>
          <a:p>
            <a:r>
              <a:rPr lang="en-US" sz="3600" dirty="0" smtClean="0"/>
              <a:t>A simulated time series with known trends</a:t>
            </a:r>
            <a:endParaRPr lang="en-US" sz="36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9600" y="3810000"/>
            <a:ext cx="7848599" cy="26918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1880210" y="3810000"/>
                <a:ext cx="838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/>
                          <a:ea typeface="Cambria Math"/>
                        </a:rPr>
                        <m:t>𝛼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0210" y="3810000"/>
                <a:ext cx="838200" cy="369332"/>
              </a:xfrm>
              <a:prstGeom prst="rect">
                <a:avLst/>
              </a:prstGeom>
              <a:blipFill rotWithShape="1">
                <a:blip r:embed="rId3"/>
                <a:stretch>
                  <a:fillRect t="-8197" r="-7246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4198257" y="3810000"/>
                <a:ext cx="1066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/>
                          <a:ea typeface="Cambria Math"/>
                        </a:rPr>
                        <m:t>𝛼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=0.5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8257" y="3810000"/>
                <a:ext cx="1066800" cy="369332"/>
              </a:xfrm>
              <a:prstGeom prst="rect">
                <a:avLst/>
              </a:prstGeom>
              <a:blipFill rotWithShape="1">
                <a:blip r:embed="rId4"/>
                <a:stretch>
                  <a:fillRect t="-8197" r="-285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6636657" y="3810000"/>
                <a:ext cx="1066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/>
                          <a:ea typeface="Cambria Math"/>
                        </a:rPr>
                        <m:t>𝛼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=0.95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6657" y="3810000"/>
                <a:ext cx="1066800" cy="369332"/>
              </a:xfrm>
              <a:prstGeom prst="rect">
                <a:avLst/>
              </a:prstGeom>
              <a:blipFill rotWithShape="1">
                <a:blip r:embed="rId5"/>
                <a:stretch>
                  <a:fillRect t="-8197" r="-9143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81665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991600" cy="563562"/>
          </a:xfrm>
        </p:spPr>
        <p:txBody>
          <a:bodyPr>
            <a:noAutofit/>
          </a:bodyPr>
          <a:lstStyle/>
          <a:p>
            <a:r>
              <a:rPr lang="en-US" sz="3600" dirty="0" smtClean="0"/>
              <a:t>The statistical implications</a:t>
            </a:r>
            <a:endParaRPr 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191000" y="1143000"/>
                <a:ext cx="4495800" cy="4983163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 smtClean="0"/>
                  <a:t>2*standard error misses the ‘true value’ ~ 40% of the time with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  <a:ea typeface="Cambria Math"/>
                      </a:rPr>
                      <m:t>𝛼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=0.95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 smtClean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191000" y="1143000"/>
                <a:ext cx="4495800" cy="4983163"/>
              </a:xfrm>
              <a:blipFill rotWithShape="1">
                <a:blip r:embed="rId2"/>
                <a:stretch>
                  <a:fillRect l="-3528" t="-15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4367"/>
          <a:stretch/>
        </p:blipFill>
        <p:spPr bwMode="auto">
          <a:xfrm>
            <a:off x="304800" y="1110481"/>
            <a:ext cx="3753899" cy="54217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395955" y="3099347"/>
            <a:ext cx="3619558" cy="34329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5257800" y="5040868"/>
                <a:ext cx="838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/>
                          <a:ea typeface="Cambria Math"/>
                        </a:rPr>
                        <m:t>𝛼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7800" y="5040868"/>
                <a:ext cx="838200" cy="369332"/>
              </a:xfrm>
              <a:prstGeom prst="rect">
                <a:avLst/>
              </a:prstGeom>
              <a:blipFill rotWithShape="1">
                <a:blip r:embed="rId5"/>
                <a:stretch>
                  <a:fillRect t="-8197" r="-7299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6096000" y="4355068"/>
                <a:ext cx="1066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/>
                          <a:ea typeface="Cambria Math"/>
                        </a:rPr>
                        <m:t>𝛼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=0.5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4355068"/>
                <a:ext cx="1066800" cy="369332"/>
              </a:xfrm>
              <a:prstGeom prst="rect">
                <a:avLst/>
              </a:prstGeom>
              <a:blipFill rotWithShape="1">
                <a:blip r:embed="rId6"/>
                <a:stretch>
                  <a:fillRect t="-8197" r="-285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7086600" y="2863334"/>
                <a:ext cx="1066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/>
                          <a:ea typeface="Cambria Math"/>
                        </a:rPr>
                        <m:t>𝛼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=0.95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6600" y="2863334"/>
                <a:ext cx="1066800" cy="369332"/>
              </a:xfrm>
              <a:prstGeom prst="rect">
                <a:avLst/>
              </a:prstGeom>
              <a:blipFill rotWithShape="1">
                <a:blip r:embed="rId7"/>
                <a:stretch>
                  <a:fillRect t="-8333" r="-914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838200" y="741149"/>
            <a:ext cx="7696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Simulate 200 datasets with </a:t>
            </a:r>
            <a:r>
              <a:rPr lang="en-US" dirty="0" smtClean="0"/>
              <a:t>trend = 0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801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c1.staticflickr.com/3/2020/2186120627_d51f1eb106_b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57200"/>
            <a:ext cx="9143999" cy="1470025"/>
          </a:xfrm>
        </p:spPr>
        <p:txBody>
          <a:bodyPr>
            <a:normAutofit fontScale="90000"/>
          </a:bodyPr>
          <a:lstStyle/>
          <a:p>
            <a:r>
              <a:rPr lang="en-US" sz="5300" dirty="0" smtClean="0">
                <a:solidFill>
                  <a:schemeClr val="bg1"/>
                </a:solidFill>
              </a:rPr>
              <a:t>An Introduction to </a:t>
            </a:r>
            <a:br>
              <a:rPr lang="en-US" sz="5300" dirty="0" smtClean="0">
                <a:solidFill>
                  <a:schemeClr val="bg1"/>
                </a:solidFill>
              </a:rPr>
            </a:br>
            <a:r>
              <a:rPr lang="en-US" sz="5300" dirty="0" smtClean="0">
                <a:solidFill>
                  <a:schemeClr val="bg1"/>
                </a:solidFill>
              </a:rPr>
              <a:t>Environmental Statistics</a:t>
            </a:r>
            <a:br>
              <a:rPr lang="en-US" sz="5300" dirty="0" smtClean="0">
                <a:solidFill>
                  <a:schemeClr val="bg1"/>
                </a:solidFill>
              </a:rPr>
            </a:br>
            <a:endParaRPr lang="en-US" sz="1800" i="1" dirty="0">
              <a:solidFill>
                <a:schemeClr val="bg1"/>
              </a:solidFill>
            </a:endParaRPr>
          </a:p>
        </p:txBody>
      </p:sp>
      <p:pic>
        <p:nvPicPr>
          <p:cNvPr id="4100" name="Picture 4" descr="Image result for ozone molecul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538" b="91385" l="1077" r="9523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27463" y="3414032"/>
            <a:ext cx="232744" cy="232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Image result for ozone molecul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538" b="91385" l="1077" r="9523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9636191">
            <a:off x="2132114" y="3366416"/>
            <a:ext cx="214490" cy="2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http://www.internationalgasdetectors.com/wp-content/uploads/2016/02/n2o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9817207">
            <a:off x="7682923" y="3309485"/>
            <a:ext cx="318077" cy="129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 descr="http://www.internationalgasdetectors.com/wp-content/uploads/2016/02/n2o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8477" y="3250797"/>
            <a:ext cx="327323" cy="133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https://upload.wikimedia.org/wikipedia/commons/9/94/Sulfur-dioxide-3D-balls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3027911">
            <a:off x="942527" y="3437227"/>
            <a:ext cx="388709" cy="209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2" descr="https://upload.wikimedia.org/wikipedia/commons/9/94/Sulfur-dioxide-3D-balls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43865" y="3309484"/>
            <a:ext cx="412572" cy="222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Image result for ozone molecule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7538" b="91385" l="1077" r="9523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6775214">
            <a:off x="8726474" y="3259064"/>
            <a:ext cx="186047" cy="186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Image result for ozone molecul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538" b="91385" l="1077" r="9523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9863240">
            <a:off x="1727408" y="3632408"/>
            <a:ext cx="215163" cy="215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2" descr="https://upload.wikimedia.org/wikipedia/commons/9/94/Sulfur-dioxide-3D-balls.png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3467847">
            <a:off x="8321284" y="3398277"/>
            <a:ext cx="420052" cy="226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8" descr="http://www.internationalgasdetectors.com/wp-content/uploads/2016/02/n2o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6725575">
            <a:off x="3276600" y="3299283"/>
            <a:ext cx="318077" cy="129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685800" y="1874361"/>
            <a:ext cx="77724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Calibri Light" pitchFamily="34" charset="0"/>
              </a:rPr>
              <a:t>UCI Data Science Initiative Short Course</a:t>
            </a:r>
            <a:r>
              <a:rPr lang="en-US" sz="4400" dirty="0">
                <a:solidFill>
                  <a:schemeClr val="bg1"/>
                </a:solidFill>
                <a:latin typeface="Calibri Light" pitchFamily="34" charset="0"/>
              </a:rPr>
              <a:t/>
            </a:r>
            <a:br>
              <a:rPr lang="en-US" sz="4400" dirty="0">
                <a:solidFill>
                  <a:schemeClr val="bg1"/>
                </a:solidFill>
                <a:latin typeface="Calibri Light" pitchFamily="34" charset="0"/>
              </a:rPr>
            </a:br>
            <a:r>
              <a:rPr lang="en-US" dirty="0">
                <a:solidFill>
                  <a:schemeClr val="bg1"/>
                </a:solidFill>
                <a:latin typeface="Calibri Light" pitchFamily="34" charset="0"/>
              </a:rPr>
              <a:t>Gregory Britten (gbritten@uci.edu), Yara Mohajerani (ymohajer@uci.edu)</a:t>
            </a:r>
            <a:endParaRPr lang="en-US" dirty="0">
              <a:latin typeface="Calibri Ligh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5377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28500" y="1524000"/>
            <a:ext cx="5562900" cy="51960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4" name="Group 3"/>
          <p:cNvGrpSpPr/>
          <p:nvPr/>
        </p:nvGrpSpPr>
        <p:grpSpPr>
          <a:xfrm>
            <a:off x="533400" y="76200"/>
            <a:ext cx="7557787" cy="1276350"/>
            <a:chOff x="633412" y="152400"/>
            <a:chExt cx="7557787" cy="1276350"/>
          </a:xfrm>
        </p:grpSpPr>
        <p:pic>
          <p:nvPicPr>
            <p:cNvPr id="3074" name="Picture 2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633412" y="152400"/>
              <a:ext cx="371475" cy="12763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" name="Picture 2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009650" y="152400"/>
              <a:ext cx="7181549" cy="1238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876800" y="990600"/>
            <a:ext cx="4038600" cy="4468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8" name="Straight Connector 7"/>
          <p:cNvCxnSpPr/>
          <p:nvPr/>
        </p:nvCxnSpPr>
        <p:spPr>
          <a:xfrm>
            <a:off x="2514300" y="2514600"/>
            <a:ext cx="2095650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4609950" y="2895600"/>
            <a:ext cx="2590650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2361900" y="4495800"/>
            <a:ext cx="2057400" cy="106680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4114500" y="4953000"/>
            <a:ext cx="3086100" cy="53340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489557" y="1691332"/>
                <a:ext cx="133894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/>
                          <a:ea typeface="Cambria Math"/>
                        </a:rPr>
                        <m:t>𝛼</m:t>
                      </m:r>
                      <m:r>
                        <a:rPr lang="en-US" sz="2400" b="0" i="1" smtClean="0">
                          <a:latin typeface="Cambria Math"/>
                          <a:ea typeface="Cambria Math"/>
                        </a:rPr>
                        <m:t>=0.95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557" y="1691332"/>
                <a:ext cx="1338943" cy="461665"/>
              </a:xfrm>
              <a:prstGeom prst="rect">
                <a:avLst/>
              </a:prstGeom>
              <a:blipFill rotWithShape="1">
                <a:blip r:embed="rId6"/>
                <a:stretch>
                  <a:fillRect t="-10526" r="-11818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661761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228600"/>
            <a:ext cx="8839200" cy="487362"/>
          </a:xfrm>
        </p:spPr>
        <p:txBody>
          <a:bodyPr>
            <a:noAutofit/>
          </a:bodyPr>
          <a:lstStyle/>
          <a:p>
            <a:r>
              <a:rPr lang="en-US" sz="3600" dirty="0" smtClean="0"/>
              <a:t>Fitting a Model with Temporal Autocorrelation</a:t>
            </a:r>
            <a:endParaRPr lang="en-US" sz="3600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4800" y="914400"/>
            <a:ext cx="7750629" cy="55647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607494" y="1524000"/>
            <a:ext cx="4344474" cy="167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8" name="Straight Arrow Connector 7"/>
          <p:cNvCxnSpPr/>
          <p:nvPr/>
        </p:nvCxnSpPr>
        <p:spPr>
          <a:xfrm flipH="1" flipV="1">
            <a:off x="3543300" y="4419600"/>
            <a:ext cx="495300" cy="45720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038600" y="4727833"/>
            <a:ext cx="23887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Indicates much weaker </a:t>
            </a:r>
            <a:br>
              <a:rPr lang="en-US" dirty="0" smtClean="0"/>
            </a:br>
            <a:r>
              <a:rPr lang="en-US" dirty="0" smtClean="0"/>
              <a:t>empirical evidence!</a:t>
            </a:r>
            <a:endParaRPr lang="en-US" dirty="0"/>
          </a:p>
        </p:txBody>
      </p:sp>
      <p:pic>
        <p:nvPicPr>
          <p:cNvPr id="12290" name="Picture 2" descr="Image result for pinheiro and bate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29400" y="3886200"/>
            <a:ext cx="1828800" cy="2765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64333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873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Harmonic regression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78949" y="1945822"/>
            <a:ext cx="161925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3644" y="1945822"/>
            <a:ext cx="4410075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01644" y="2949576"/>
            <a:ext cx="6984887" cy="4449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77957" y="3489101"/>
            <a:ext cx="6959487" cy="528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4773" y="4397376"/>
            <a:ext cx="7518627" cy="10624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52775" y="5857875"/>
            <a:ext cx="2609850" cy="54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37350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873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Harmonic regression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4690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3960" y="838200"/>
            <a:ext cx="8414564" cy="579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111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Time Series Decomposition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3989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2587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Time Series Decomposition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6636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873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Trend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838200"/>
            <a:ext cx="8610600" cy="51355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/>
              <a:t>A temporal </a:t>
            </a:r>
            <a:r>
              <a:rPr lang="en-US" sz="2400" dirty="0"/>
              <a:t>t</a:t>
            </a:r>
            <a:r>
              <a:rPr lang="en-US" sz="2400" dirty="0" smtClean="0"/>
              <a:t>rend is best thought of ‘what’s left over’</a:t>
            </a:r>
          </a:p>
          <a:p>
            <a:pPr marL="0" indent="0">
              <a:buNone/>
            </a:pPr>
            <a:r>
              <a:rPr lang="en-US" sz="2400" dirty="0" smtClean="0"/>
              <a:t>This can be extremely difficult to ascertain when the dynamics of the process are not precisely known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595796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873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Spatial Regression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8600" y="1003300"/>
            <a:ext cx="7086600" cy="5825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 descr="Image result for pinheiro and bat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58000" y="1120832"/>
            <a:ext cx="1828800" cy="2765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67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873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Spatial Regression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3400" y="1054100"/>
            <a:ext cx="7265550" cy="541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87642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5635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Model Selection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5181600"/>
            <a:ext cx="8763000" cy="167640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2400" y="914400"/>
            <a:ext cx="8763000" cy="1998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8600" y="3163917"/>
            <a:ext cx="8763000" cy="19211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386843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c1.staticflickr.com/3/2020/2186120627_d51f1eb106_b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Image result for ozone molecul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538" b="91385" l="1077" r="9523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27463" y="3414032"/>
            <a:ext cx="232744" cy="232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Image result for ozone molecul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538" b="91385" l="1077" r="9523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9636191">
            <a:off x="2132114" y="3366416"/>
            <a:ext cx="214490" cy="2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http://www.internationalgasdetectors.com/wp-content/uploads/2016/02/n2o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9817207">
            <a:off x="7682923" y="3309485"/>
            <a:ext cx="318077" cy="129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 descr="http://www.internationalgasdetectors.com/wp-content/uploads/2016/02/n2o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8477" y="3250797"/>
            <a:ext cx="327323" cy="133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https://upload.wikimedia.org/wikipedia/commons/9/94/Sulfur-dioxide-3D-balls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3027911">
            <a:off x="942527" y="3437227"/>
            <a:ext cx="388709" cy="209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2" descr="https://upload.wikimedia.org/wikipedia/commons/9/94/Sulfur-dioxide-3D-balls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43865" y="3309484"/>
            <a:ext cx="412572" cy="222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Image result for ozone molecule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7538" b="91385" l="1077" r="9523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6775214">
            <a:off x="8726474" y="3259064"/>
            <a:ext cx="186047" cy="186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Image result for ozone molecul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538" b="91385" l="1077" r="9523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9863240">
            <a:off x="1727408" y="3632408"/>
            <a:ext cx="215163" cy="215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2" descr="https://upload.wikimedia.org/wikipedia/commons/9/94/Sulfur-dioxide-3D-balls.png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3467847">
            <a:off x="8321284" y="3398277"/>
            <a:ext cx="420052" cy="226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8" descr="http://www.internationalgasdetectors.com/wp-content/uploads/2016/02/n2o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6725575">
            <a:off x="3276600" y="3299283"/>
            <a:ext cx="318077" cy="129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/>
          <p:cNvSpPr/>
          <p:nvPr/>
        </p:nvSpPr>
        <p:spPr>
          <a:xfrm>
            <a:off x="762000" y="267831"/>
            <a:ext cx="77724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  <a:latin typeface="Calibri Light" pitchFamily="34" charset="0"/>
              </a:rPr>
              <a:t>Is there a statistical trend in observed air quality?</a:t>
            </a:r>
            <a:br>
              <a:rPr lang="en-US" sz="2800" dirty="0" smtClean="0">
                <a:solidFill>
                  <a:schemeClr val="bg1"/>
                </a:solidFill>
                <a:latin typeface="Calibri Light" pitchFamily="34" charset="0"/>
              </a:rPr>
            </a:br>
            <a:r>
              <a:rPr lang="en-US" sz="2800" dirty="0" smtClean="0">
                <a:solidFill>
                  <a:schemeClr val="bg1"/>
                </a:solidFill>
                <a:latin typeface="Calibri Light" pitchFamily="34" charset="0"/>
              </a:rPr>
              <a:t/>
            </a:r>
            <a:br>
              <a:rPr lang="en-US" sz="2800" dirty="0" smtClean="0">
                <a:solidFill>
                  <a:schemeClr val="bg1"/>
                </a:solidFill>
                <a:latin typeface="Calibri Light" pitchFamily="34" charset="0"/>
              </a:rPr>
            </a:br>
            <a:r>
              <a:rPr lang="en-US" sz="2800" dirty="0" smtClean="0">
                <a:solidFill>
                  <a:schemeClr val="bg1"/>
                </a:solidFill>
                <a:latin typeface="Calibri Light" pitchFamily="34" charset="0"/>
              </a:rPr>
              <a:t>Are times of the year systematically worse? </a:t>
            </a:r>
            <a:br>
              <a:rPr lang="en-US" sz="2800" dirty="0" smtClean="0">
                <a:solidFill>
                  <a:schemeClr val="bg1"/>
                </a:solidFill>
                <a:latin typeface="Calibri Light" pitchFamily="34" charset="0"/>
              </a:rPr>
            </a:br>
            <a:r>
              <a:rPr lang="en-US" sz="2800" dirty="0" smtClean="0">
                <a:solidFill>
                  <a:schemeClr val="bg1"/>
                </a:solidFill>
                <a:latin typeface="Calibri Light" pitchFamily="34" charset="0"/>
              </a:rPr>
              <a:t/>
            </a:r>
            <a:br>
              <a:rPr lang="en-US" sz="2800" dirty="0" smtClean="0">
                <a:solidFill>
                  <a:schemeClr val="bg1"/>
                </a:solidFill>
                <a:latin typeface="Calibri Light" pitchFamily="34" charset="0"/>
              </a:rPr>
            </a:br>
            <a:r>
              <a:rPr lang="en-US" sz="2800" dirty="0" smtClean="0">
                <a:solidFill>
                  <a:schemeClr val="bg1"/>
                </a:solidFill>
                <a:latin typeface="Calibri Light" pitchFamily="34" charset="0"/>
              </a:rPr>
              <a:t>What environmental factors contribute to the trend?</a:t>
            </a:r>
          </a:p>
        </p:txBody>
      </p:sp>
    </p:spTree>
    <p:extLst>
      <p:ext uri="{BB962C8B-B14F-4D97-AF65-F5344CB8AC3E}">
        <p14:creationId xmlns:p14="http://schemas.microsoft.com/office/powerpoint/2010/main" val="3459194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438400"/>
            <a:ext cx="8229600" cy="1143000"/>
          </a:xfrm>
        </p:spPr>
        <p:txBody>
          <a:bodyPr>
            <a:normAutofit/>
          </a:bodyPr>
          <a:lstStyle/>
          <a:p>
            <a:r>
              <a:rPr lang="en-US" sz="6000" dirty="0" smtClean="0"/>
              <a:t>LUNCH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336089535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c1.staticflickr.com/3/2020/2186120627_d51f1eb106_b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Image result for ozone molecul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538" b="91385" l="1077" r="9523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27463" y="3414032"/>
            <a:ext cx="232744" cy="232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Image result for ozone molecul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538" b="91385" l="1077" r="9523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9636191">
            <a:off x="2132114" y="3366416"/>
            <a:ext cx="214490" cy="2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http://www.internationalgasdetectors.com/wp-content/uploads/2016/02/n2o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9817207">
            <a:off x="7682923" y="3309485"/>
            <a:ext cx="318077" cy="129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 descr="http://www.internationalgasdetectors.com/wp-content/uploads/2016/02/n2o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8477" y="3250797"/>
            <a:ext cx="327323" cy="133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https://upload.wikimedia.org/wikipedia/commons/9/94/Sulfur-dioxide-3D-balls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3027911">
            <a:off x="942527" y="3437227"/>
            <a:ext cx="388709" cy="209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2" descr="https://upload.wikimedia.org/wikipedia/commons/9/94/Sulfur-dioxide-3D-balls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43865" y="3309484"/>
            <a:ext cx="412572" cy="222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Image result for ozone molecule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7538" b="91385" l="1077" r="9523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6775214">
            <a:off x="8726474" y="3259064"/>
            <a:ext cx="186047" cy="186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Image result for ozone molecul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538" b="91385" l="1077" r="9523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9863240">
            <a:off x="1727408" y="3632408"/>
            <a:ext cx="215163" cy="215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2" descr="https://upload.wikimedia.org/wikipedia/commons/9/94/Sulfur-dioxide-3D-balls.png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3467847">
            <a:off x="8321284" y="3398277"/>
            <a:ext cx="420052" cy="226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8" descr="http://www.internationalgasdetectors.com/wp-content/uploads/2016/02/n2o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6725575">
            <a:off x="3276600" y="3299283"/>
            <a:ext cx="318077" cy="129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/>
          <p:cNvSpPr/>
          <p:nvPr/>
        </p:nvSpPr>
        <p:spPr>
          <a:xfrm>
            <a:off x="674007" y="1295400"/>
            <a:ext cx="7772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  <a:latin typeface="Calibri Light" pitchFamily="34" charset="0"/>
              </a:rPr>
              <a:t>Description of Environmental Datasets</a:t>
            </a:r>
          </a:p>
        </p:txBody>
      </p:sp>
    </p:spTree>
    <p:extLst>
      <p:ext uri="{BB962C8B-B14F-4D97-AF65-F5344CB8AC3E}">
        <p14:creationId xmlns:p14="http://schemas.microsoft.com/office/powerpoint/2010/main" val="4232373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Dataset #1: Ozone time series at single station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84526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Dataset #2: Annual Climate data from Oregon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57732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Dataset #3 EPA ozone monitoring sites in Southern California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5956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Exercises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60777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9762"/>
          </a:xfrm>
        </p:spPr>
        <p:txBody>
          <a:bodyPr>
            <a:normAutofit fontScale="90000"/>
          </a:bodyPr>
          <a:lstStyle/>
          <a:p>
            <a:r>
              <a:rPr lang="en-US" sz="3600" dirty="0" smtClean="0"/>
              <a:t>Mid-Point Jupyter Notebook Presentations (3pm)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5550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3349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Goals of Applied Statistics</a:t>
            </a:r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304800" y="1143000"/>
            <a:ext cx="5257800" cy="4149251"/>
            <a:chOff x="508000" y="2631957"/>
            <a:chExt cx="4968875" cy="3921243"/>
          </a:xfrm>
        </p:grpSpPr>
        <p:pic>
          <p:nvPicPr>
            <p:cNvPr id="11266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031"/>
            <a:stretch/>
          </p:blipFill>
          <p:spPr bwMode="auto">
            <a:xfrm>
              <a:off x="508000" y="2631957"/>
              <a:ext cx="4064000" cy="39212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5" name="Straight Arrow Connector 4"/>
            <p:cNvCxnSpPr/>
            <p:nvPr/>
          </p:nvCxnSpPr>
          <p:spPr>
            <a:xfrm flipH="1" flipV="1">
              <a:off x="3105149" y="4882298"/>
              <a:ext cx="923926" cy="611832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5-Point Star 7"/>
            <p:cNvSpPr/>
            <p:nvPr/>
          </p:nvSpPr>
          <p:spPr>
            <a:xfrm>
              <a:off x="2809875" y="4653698"/>
              <a:ext cx="228600" cy="228600"/>
            </a:xfrm>
            <a:prstGeom prst="star5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038601" y="5335033"/>
              <a:ext cx="143827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latin typeface="Calibri Light" pitchFamily="34" charset="0"/>
                </a:rPr>
                <a:t>Today</a:t>
              </a:r>
              <a:endParaRPr lang="en-US" sz="2400" dirty="0">
                <a:latin typeface="Calibri Light" pitchFamily="34" charset="0"/>
              </a:endParaRPr>
            </a:p>
          </p:txBody>
        </p:sp>
      </p:grp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5181600" y="1752600"/>
            <a:ext cx="3810000" cy="4876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 smtClean="0"/>
              <a:t>Goal of statistics is to learn about the data-generating process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 smtClean="0"/>
              <a:t>Goals of applied statistics thus often aligned with applied science </a:t>
            </a:r>
          </a:p>
        </p:txBody>
      </p:sp>
      <p:sp>
        <p:nvSpPr>
          <p:cNvPr id="3" name="Rectangle 2"/>
          <p:cNvSpPr/>
          <p:nvPr/>
        </p:nvSpPr>
        <p:spPr>
          <a:xfrm>
            <a:off x="3542836" y="4922919"/>
            <a:ext cx="13494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cap="all" dirty="0"/>
              <a:t>DATALAB.CC</a:t>
            </a:r>
          </a:p>
        </p:txBody>
      </p:sp>
    </p:spTree>
    <p:extLst>
      <p:ext uri="{BB962C8B-B14F-4D97-AF65-F5344CB8AC3E}">
        <p14:creationId xmlns:p14="http://schemas.microsoft.com/office/powerpoint/2010/main" val="2668231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334962"/>
          </a:xfrm>
        </p:spPr>
        <p:txBody>
          <a:bodyPr>
            <a:normAutofit fontScale="90000"/>
          </a:bodyPr>
          <a:lstStyle/>
          <a:p>
            <a:r>
              <a:rPr lang="en-US" dirty="0"/>
              <a:t>Characteristics of environmental </a:t>
            </a:r>
            <a:r>
              <a:rPr lang="en-US" dirty="0" smtClean="0"/>
              <a:t>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Char char="-"/>
            </a:pPr>
            <a:r>
              <a:rPr lang="en-US" dirty="0"/>
              <a:t>C</a:t>
            </a:r>
            <a:r>
              <a:rPr lang="en-US" dirty="0" smtClean="0"/>
              <a:t>ollected </a:t>
            </a:r>
            <a:r>
              <a:rPr lang="en-US" dirty="0"/>
              <a:t>in time and/or space</a:t>
            </a:r>
          </a:p>
          <a:p>
            <a:pPr>
              <a:buFontTx/>
              <a:buChar char="-"/>
            </a:pPr>
            <a:r>
              <a:rPr lang="en-US" dirty="0"/>
              <a:t>Seasonal, daily, and other cycles</a:t>
            </a:r>
          </a:p>
          <a:p>
            <a:pPr>
              <a:buFontTx/>
              <a:buChar char="-"/>
            </a:pPr>
            <a:r>
              <a:rPr lang="en-US" dirty="0" err="1"/>
              <a:t>Colinearity</a:t>
            </a:r>
            <a:r>
              <a:rPr lang="en-US" dirty="0"/>
              <a:t> among variables</a:t>
            </a:r>
          </a:p>
          <a:p>
            <a:pPr>
              <a:buFontTx/>
              <a:buChar char="-"/>
            </a:pPr>
            <a:r>
              <a:rPr lang="en-US" dirty="0"/>
              <a:t>Observational, measurement error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5652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943600"/>
            <a:ext cx="8229600" cy="48736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Periodicity, trend, ‘runs’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990600" y="152400"/>
            <a:ext cx="7010400" cy="5674551"/>
            <a:chOff x="990600" y="152400"/>
            <a:chExt cx="7010400" cy="5674551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0600" y="152400"/>
              <a:ext cx="7010400" cy="567455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" name="TextBox 1"/>
            <p:cNvSpPr txBox="1"/>
            <p:nvPr/>
          </p:nvSpPr>
          <p:spPr>
            <a:xfrm>
              <a:off x="1676400" y="3124200"/>
              <a:ext cx="5105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Global mean monthly air temperature anomaly </a:t>
              </a:r>
              <a:endParaRPr lang="en-US" dirty="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676400" y="240268"/>
              <a:ext cx="5105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Sea Surface Temperature  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515076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239498" y="445494"/>
            <a:ext cx="6705598" cy="25561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798" y="6071594"/>
            <a:ext cx="7652998" cy="742668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Often interested in relation among variables</a:t>
            </a:r>
            <a:endParaRPr 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143000" y="3200402"/>
            <a:ext cx="7076396" cy="2883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16200000">
            <a:off x="-83958" y="4234927"/>
            <a:ext cx="2198092" cy="3048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16200000">
            <a:off x="-400467" y="1580733"/>
            <a:ext cx="2831110" cy="2558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07182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76200" y="76200"/>
            <a:ext cx="8967047" cy="6781800"/>
            <a:chOff x="0" y="0"/>
            <a:chExt cx="9067800" cy="6858000"/>
          </a:xfrm>
        </p:grpSpPr>
        <p:pic>
          <p:nvPicPr>
            <p:cNvPr id="7" name="Picture 2" descr="Image result for mean surface air temperature united states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720" t="14286" r="3041" b="9618"/>
            <a:stretch/>
          </p:blipFill>
          <p:spPr bwMode="auto">
            <a:xfrm>
              <a:off x="0" y="0"/>
              <a:ext cx="9067800" cy="64550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98" name="Picture 2" descr="Image result for mean surface air temperature united states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533400" y="5648269"/>
              <a:ext cx="2133600" cy="4659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2" descr="Image result for mean surface air temperature united states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76200" y="6435843"/>
              <a:ext cx="8991600" cy="4221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580107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4686</TotalTime>
  <Words>694</Words>
  <Application>Microsoft Office PowerPoint</Application>
  <PresentationFormat>On-screen Show (4:3)</PresentationFormat>
  <Paragraphs>112</Paragraphs>
  <Slides>46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47" baseType="lpstr">
      <vt:lpstr>Office Theme</vt:lpstr>
      <vt:lpstr>Outline of Workshop</vt:lpstr>
      <vt:lpstr>How to use Jupyter</vt:lpstr>
      <vt:lpstr>An Introduction to  Environmental Statistics </vt:lpstr>
      <vt:lpstr>PowerPoint Presentation</vt:lpstr>
      <vt:lpstr>Goals of Applied Statistics</vt:lpstr>
      <vt:lpstr>Characteristics of environmental data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Generates the Pattern?  Key concept: correlation as a function of lag</vt:lpstr>
      <vt:lpstr>What Generates the Pattern?  Key concept: correlation as a function of lag</vt:lpstr>
      <vt:lpstr>Autocorrelation functions</vt:lpstr>
      <vt:lpstr>The concept of stochastic realization</vt:lpstr>
      <vt:lpstr>The concept of stochastic realization</vt:lpstr>
      <vt:lpstr>The expected variance of a temporal process</vt:lpstr>
      <vt:lpstr>Simulate autocorrelated data (hands-on)</vt:lpstr>
      <vt:lpstr>Estimate the autocorrelation function</vt:lpstr>
      <vt:lpstr>Estimate the autocorrelation function</vt:lpstr>
      <vt:lpstr>The almighty variance-covariance matrix</vt:lpstr>
      <vt:lpstr>Simulate spatially autocorrelated data</vt:lpstr>
      <vt:lpstr>Simulate spatially autocorrelated data</vt:lpstr>
      <vt:lpstr>WHY SHOULD ENVIRONMENTAL SCIENTISTS CARE?</vt:lpstr>
      <vt:lpstr>BREAK</vt:lpstr>
      <vt:lpstr>Is there a trend? ..a first attempt</vt:lpstr>
      <vt:lpstr>The Overconfidence of Independence</vt:lpstr>
      <vt:lpstr>A simulated time series with known trends</vt:lpstr>
      <vt:lpstr>The statistical implications</vt:lpstr>
      <vt:lpstr>PowerPoint Presentation</vt:lpstr>
      <vt:lpstr>Fitting a Model with Temporal Autocorrelation</vt:lpstr>
      <vt:lpstr>Harmonic regression</vt:lpstr>
      <vt:lpstr>Harmonic regression</vt:lpstr>
      <vt:lpstr>Time Series Decomposition</vt:lpstr>
      <vt:lpstr>Time Series Decomposition</vt:lpstr>
      <vt:lpstr>Trend analysis</vt:lpstr>
      <vt:lpstr>Spatial Regression</vt:lpstr>
      <vt:lpstr>Spatial Regression</vt:lpstr>
      <vt:lpstr>Model Selection</vt:lpstr>
      <vt:lpstr>LUNCH</vt:lpstr>
      <vt:lpstr>PowerPoint Presentation</vt:lpstr>
      <vt:lpstr>Dataset #1: Ozone time series at single station</vt:lpstr>
      <vt:lpstr>Dataset #2: Annual Climate data from Oregon</vt:lpstr>
      <vt:lpstr>Dataset #3 EPA ozone monitoring sites in Southern California</vt:lpstr>
      <vt:lpstr>Exercises</vt:lpstr>
      <vt:lpstr>Mid-Point Jupyter Notebook Presentations (3pm)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Bayesian Environmental Statistics using Stan</dc:title>
  <dc:creator>GREG</dc:creator>
  <cp:lastModifiedBy>PHYTOGREG</cp:lastModifiedBy>
  <cp:revision>115</cp:revision>
  <dcterms:created xsi:type="dcterms:W3CDTF">2017-01-24T01:57:15Z</dcterms:created>
  <dcterms:modified xsi:type="dcterms:W3CDTF">2017-03-22T22:19:50Z</dcterms:modified>
</cp:coreProperties>
</file>